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ua" charset="1" panose="00000000000000000000"/>
      <p:regular r:id="rId10"/>
    </p:embeddedFont>
    <p:embeddedFont>
      <p:font typeface="Some Time Later" charset="1" panose="02000503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48231"/>
            <a:ext cx="15835922" cy="6646185"/>
            <a:chOff x="0" y="0"/>
            <a:chExt cx="4170778" cy="17504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70778" cy="1750436"/>
            </a:xfrm>
            <a:custGeom>
              <a:avLst/>
              <a:gdLst/>
              <a:ahLst/>
              <a:cxnLst/>
              <a:rect r="r" b="b" t="t" l="l"/>
              <a:pathLst>
                <a:path h="1750436" w="4170778">
                  <a:moveTo>
                    <a:pt x="24933" y="0"/>
                  </a:moveTo>
                  <a:lnTo>
                    <a:pt x="4145845" y="0"/>
                  </a:lnTo>
                  <a:cubicBezTo>
                    <a:pt x="4159615" y="0"/>
                    <a:pt x="4170778" y="11163"/>
                    <a:pt x="4170778" y="24933"/>
                  </a:cubicBezTo>
                  <a:lnTo>
                    <a:pt x="4170778" y="1725503"/>
                  </a:lnTo>
                  <a:cubicBezTo>
                    <a:pt x="4170778" y="1739273"/>
                    <a:pt x="4159615" y="1750436"/>
                    <a:pt x="4145845" y="1750436"/>
                  </a:cubicBezTo>
                  <a:lnTo>
                    <a:pt x="24933" y="1750436"/>
                  </a:lnTo>
                  <a:cubicBezTo>
                    <a:pt x="11163" y="1750436"/>
                    <a:pt x="0" y="1739273"/>
                    <a:pt x="0" y="1725503"/>
                  </a:cubicBezTo>
                  <a:lnTo>
                    <a:pt x="0" y="24933"/>
                  </a:lnTo>
                  <a:cubicBezTo>
                    <a:pt x="0" y="11163"/>
                    <a:pt x="11163" y="0"/>
                    <a:pt x="24933" y="0"/>
                  </a:cubicBezTo>
                  <a:close/>
                </a:path>
              </a:pathLst>
            </a:custGeom>
            <a:solidFill>
              <a:srgbClr val="EEE6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70778" cy="179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16678" y="5399781"/>
            <a:ext cx="7465297" cy="5589269"/>
          </a:xfrm>
          <a:custGeom>
            <a:avLst/>
            <a:gdLst/>
            <a:ahLst/>
            <a:cxnLst/>
            <a:rect r="r" b="b" t="t" l="l"/>
            <a:pathLst>
              <a:path h="5589269" w="7465297">
                <a:moveTo>
                  <a:pt x="0" y="0"/>
                </a:moveTo>
                <a:lnTo>
                  <a:pt x="7465297" y="0"/>
                </a:lnTo>
                <a:lnTo>
                  <a:pt x="7465297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8780" y="6446032"/>
            <a:ext cx="4190480" cy="4041120"/>
          </a:xfrm>
          <a:custGeom>
            <a:avLst/>
            <a:gdLst/>
            <a:ahLst/>
            <a:cxnLst/>
            <a:rect r="r" b="b" t="t" l="l"/>
            <a:pathLst>
              <a:path h="4041120" w="4190480">
                <a:moveTo>
                  <a:pt x="0" y="0"/>
                </a:moveTo>
                <a:lnTo>
                  <a:pt x="4190480" y="0"/>
                </a:lnTo>
                <a:lnTo>
                  <a:pt x="4190480" y="4041120"/>
                </a:lnTo>
                <a:lnTo>
                  <a:pt x="0" y="4041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8" r="0" b="-184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35929" y="3180187"/>
            <a:ext cx="8080749" cy="134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3"/>
              </a:lnSpc>
            </a:pPr>
            <a:r>
              <a:rPr lang="en-US" sz="10070">
                <a:solidFill>
                  <a:srgbClr val="605C1A"/>
                </a:solidFill>
                <a:latin typeface="Some Time Later"/>
              </a:rPr>
              <a:t>Greenwashing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41700" y="4675021"/>
            <a:ext cx="10669207" cy="21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4"/>
              </a:lnSpc>
            </a:pPr>
            <a:r>
              <a:rPr lang="en-US" sz="8619">
                <a:solidFill>
                  <a:srgbClr val="727444"/>
                </a:solidFill>
                <a:latin typeface="Some Time Later"/>
              </a:rPr>
              <a:t>Business implications and Consequences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8344" y="2636984"/>
            <a:ext cx="8916727" cy="5013031"/>
            <a:chOff x="0" y="0"/>
            <a:chExt cx="2348438" cy="1320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8438" cy="1320305"/>
            </a:xfrm>
            <a:custGeom>
              <a:avLst/>
              <a:gdLst/>
              <a:ahLst/>
              <a:cxnLst/>
              <a:rect r="r" b="b" t="t" l="l"/>
              <a:pathLst>
                <a:path h="1320305" w="2348438">
                  <a:moveTo>
                    <a:pt x="44281" y="0"/>
                  </a:moveTo>
                  <a:lnTo>
                    <a:pt x="2304158" y="0"/>
                  </a:lnTo>
                  <a:cubicBezTo>
                    <a:pt x="2328613" y="0"/>
                    <a:pt x="2348438" y="19825"/>
                    <a:pt x="2348438" y="44281"/>
                  </a:cubicBezTo>
                  <a:lnTo>
                    <a:pt x="2348438" y="1276024"/>
                  </a:lnTo>
                  <a:cubicBezTo>
                    <a:pt x="2348438" y="1300480"/>
                    <a:pt x="2328613" y="1320305"/>
                    <a:pt x="2304158" y="1320305"/>
                  </a:cubicBezTo>
                  <a:lnTo>
                    <a:pt x="44281" y="1320305"/>
                  </a:lnTo>
                  <a:cubicBezTo>
                    <a:pt x="19825" y="1320305"/>
                    <a:pt x="0" y="1300480"/>
                    <a:pt x="0" y="1276024"/>
                  </a:cubicBezTo>
                  <a:lnTo>
                    <a:pt x="0" y="44281"/>
                  </a:lnTo>
                  <a:cubicBezTo>
                    <a:pt x="0" y="19825"/>
                    <a:pt x="19825" y="0"/>
                    <a:pt x="44281" y="0"/>
                  </a:cubicBezTo>
                  <a:close/>
                </a:path>
              </a:pathLst>
            </a:custGeom>
            <a:solidFill>
              <a:srgbClr val="727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48438" cy="1367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28187" y="3300561"/>
            <a:ext cx="424765" cy="408840"/>
            <a:chOff x="30480" y="591820"/>
            <a:chExt cx="12736830" cy="122593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solidFill>
              <a:srgbClr val="E4E4D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928187" y="6071560"/>
            <a:ext cx="424765" cy="408840"/>
            <a:chOff x="30480" y="591820"/>
            <a:chExt cx="12736830" cy="12259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solidFill>
              <a:srgbClr val="E4E4D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939293" y="4580819"/>
            <a:ext cx="424765" cy="408840"/>
            <a:chOff x="30480" y="591820"/>
            <a:chExt cx="12736830" cy="122593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solidFill>
              <a:srgbClr val="E4E4D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59454" y="5986618"/>
            <a:ext cx="5304108" cy="7379628"/>
          </a:xfrm>
          <a:custGeom>
            <a:avLst/>
            <a:gdLst/>
            <a:ahLst/>
            <a:cxnLst/>
            <a:rect r="r" b="b" t="t" l="l"/>
            <a:pathLst>
              <a:path h="7379628" w="5304108">
                <a:moveTo>
                  <a:pt x="0" y="0"/>
                </a:moveTo>
                <a:lnTo>
                  <a:pt x="5304108" y="0"/>
                </a:lnTo>
                <a:lnTo>
                  <a:pt x="5304108" y="7379628"/>
                </a:lnTo>
                <a:lnTo>
                  <a:pt x="0" y="7379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894865"/>
            <a:ext cx="6847148" cy="164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27"/>
              </a:lnSpc>
            </a:pPr>
            <a:r>
              <a:rPr lang="en-US" sz="11543">
                <a:solidFill>
                  <a:srgbClr val="727444"/>
                </a:solidFill>
                <a:latin typeface="Some Time Later"/>
              </a:rPr>
              <a:t>Conclusion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4967" y="3271986"/>
            <a:ext cx="737193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E4E4D0"/>
                </a:solidFill>
                <a:latin typeface="Jua"/>
              </a:rPr>
              <a:t>Consequences for a company Greenwashing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049890" y="6005612"/>
            <a:ext cx="181358" cy="42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1769">
                <a:solidFill>
                  <a:srgbClr val="727444"/>
                </a:solidFill>
                <a:latin typeface="Jua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49890" y="4512493"/>
            <a:ext cx="181358" cy="42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1769">
                <a:solidFill>
                  <a:srgbClr val="727444"/>
                </a:solidFill>
                <a:latin typeface="Jua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38784" y="3234191"/>
            <a:ext cx="181358" cy="42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1769">
                <a:solidFill>
                  <a:srgbClr val="727444"/>
                </a:solidFill>
                <a:latin typeface="Jua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94967" y="4552244"/>
            <a:ext cx="737193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E4E4D0"/>
                </a:solidFill>
                <a:latin typeface="Jua"/>
              </a:rPr>
              <a:t>Business implications of a company which was caught practicing greenwashing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4967" y="6042985"/>
            <a:ext cx="7371935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E4E4D0"/>
                </a:solidFill>
                <a:latin typeface="Jua"/>
              </a:rPr>
              <a:t>Greenwashing as a strategy and does it work?</a:t>
            </a:r>
          </a:p>
          <a:p>
            <a:pPr algn="l"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1363" y="3622608"/>
            <a:ext cx="14145275" cy="295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32"/>
              </a:lnSpc>
              <a:spcBef>
                <a:spcPct val="0"/>
              </a:spcBef>
            </a:pPr>
            <a:r>
              <a:rPr lang="en-US" sz="21043" strike="noStrike" u="none">
                <a:solidFill>
                  <a:srgbClr val="727444"/>
                </a:solidFill>
                <a:latin typeface="Some Time Later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234837" y="-1681985"/>
            <a:ext cx="6048926" cy="10658900"/>
          </a:xfrm>
          <a:custGeom>
            <a:avLst/>
            <a:gdLst/>
            <a:ahLst/>
            <a:cxnLst/>
            <a:rect r="r" b="b" t="t" l="l"/>
            <a:pathLst>
              <a:path h="10658900" w="6048926">
                <a:moveTo>
                  <a:pt x="0" y="0"/>
                </a:moveTo>
                <a:lnTo>
                  <a:pt x="6048926" y="0"/>
                </a:lnTo>
                <a:lnTo>
                  <a:pt x="6048926" y="10658900"/>
                </a:lnTo>
                <a:lnTo>
                  <a:pt x="0" y="1065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26782" y="849975"/>
            <a:ext cx="6924801" cy="9857369"/>
          </a:xfrm>
          <a:custGeom>
            <a:avLst/>
            <a:gdLst/>
            <a:ahLst/>
            <a:cxnLst/>
            <a:rect r="r" b="b" t="t" l="l"/>
            <a:pathLst>
              <a:path h="9857369" w="6924801">
                <a:moveTo>
                  <a:pt x="0" y="0"/>
                </a:moveTo>
                <a:lnTo>
                  <a:pt x="6924801" y="0"/>
                </a:lnTo>
                <a:lnTo>
                  <a:pt x="6924801" y="9857369"/>
                </a:lnTo>
                <a:lnTo>
                  <a:pt x="0" y="9857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1363" y="8611838"/>
            <a:ext cx="321057" cy="321057"/>
          </a:xfrm>
          <a:custGeom>
            <a:avLst/>
            <a:gdLst/>
            <a:ahLst/>
            <a:cxnLst/>
            <a:rect r="r" b="b" t="t" l="l"/>
            <a:pathLst>
              <a:path h="321057" w="321057">
                <a:moveTo>
                  <a:pt x="0" y="0"/>
                </a:moveTo>
                <a:lnTo>
                  <a:pt x="321057" y="0"/>
                </a:lnTo>
                <a:lnTo>
                  <a:pt x="321057" y="321056"/>
                </a:lnTo>
                <a:lnTo>
                  <a:pt x="0" y="321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42573" y="1453429"/>
            <a:ext cx="8916727" cy="7000537"/>
            <a:chOff x="0" y="0"/>
            <a:chExt cx="2348438" cy="18437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8438" cy="1843763"/>
            </a:xfrm>
            <a:custGeom>
              <a:avLst/>
              <a:gdLst/>
              <a:ahLst/>
              <a:cxnLst/>
              <a:rect r="r" b="b" t="t" l="l"/>
              <a:pathLst>
                <a:path h="1843763" w="2348438">
                  <a:moveTo>
                    <a:pt x="44281" y="0"/>
                  </a:moveTo>
                  <a:lnTo>
                    <a:pt x="2304158" y="0"/>
                  </a:lnTo>
                  <a:cubicBezTo>
                    <a:pt x="2328613" y="0"/>
                    <a:pt x="2348438" y="19825"/>
                    <a:pt x="2348438" y="44281"/>
                  </a:cubicBezTo>
                  <a:lnTo>
                    <a:pt x="2348438" y="1799482"/>
                  </a:lnTo>
                  <a:cubicBezTo>
                    <a:pt x="2348438" y="1823938"/>
                    <a:pt x="2328613" y="1843763"/>
                    <a:pt x="2304158" y="1843763"/>
                  </a:cubicBezTo>
                  <a:lnTo>
                    <a:pt x="44281" y="1843763"/>
                  </a:lnTo>
                  <a:cubicBezTo>
                    <a:pt x="19825" y="1843763"/>
                    <a:pt x="0" y="1823938"/>
                    <a:pt x="0" y="1799482"/>
                  </a:cubicBezTo>
                  <a:lnTo>
                    <a:pt x="0" y="44281"/>
                  </a:lnTo>
                  <a:cubicBezTo>
                    <a:pt x="0" y="19825"/>
                    <a:pt x="19825" y="0"/>
                    <a:pt x="44281" y="0"/>
                  </a:cubicBezTo>
                  <a:close/>
                </a:path>
              </a:pathLst>
            </a:custGeom>
            <a:solidFill>
              <a:srgbClr val="727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48438" cy="1891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69756" y="3135467"/>
            <a:ext cx="467274" cy="408840"/>
            <a:chOff x="30480" y="591820"/>
            <a:chExt cx="14011476" cy="122593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08425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4008425">
                  <a:moveTo>
                    <a:pt x="13115682" y="4271010"/>
                  </a:moveTo>
                  <a:cubicBezTo>
                    <a:pt x="11898811" y="2120900"/>
                    <a:pt x="9446907" y="544830"/>
                    <a:pt x="6834338" y="297180"/>
                  </a:cubicBezTo>
                  <a:cubicBezTo>
                    <a:pt x="4702369" y="0"/>
                    <a:pt x="3299685" y="913130"/>
                    <a:pt x="2154066" y="2170430"/>
                  </a:cubicBezTo>
                  <a:cubicBezTo>
                    <a:pt x="1008447" y="3427730"/>
                    <a:pt x="399314" y="5030470"/>
                    <a:pt x="153425" y="6647180"/>
                  </a:cubicBezTo>
                  <a:cubicBezTo>
                    <a:pt x="24130" y="7500620"/>
                    <a:pt x="0" y="8406130"/>
                    <a:pt x="395122" y="9188450"/>
                  </a:cubicBezTo>
                  <a:cubicBezTo>
                    <a:pt x="899474" y="10180320"/>
                    <a:pt x="2001783" y="10811510"/>
                    <a:pt x="3123651" y="11203940"/>
                  </a:cubicBezTo>
                  <a:cubicBezTo>
                    <a:pt x="6141378" y="12259310"/>
                    <a:pt x="9846477" y="11850370"/>
                    <a:pt x="12194995" y="9828530"/>
                  </a:cubicBezTo>
                  <a:cubicBezTo>
                    <a:pt x="12929867" y="9196070"/>
                    <a:pt x="13532016" y="8403590"/>
                    <a:pt x="13747169" y="7504430"/>
                  </a:cubicBezTo>
                  <a:cubicBezTo>
                    <a:pt x="14008426" y="6413500"/>
                    <a:pt x="13677314" y="5264150"/>
                    <a:pt x="13115682" y="4271010"/>
                  </a:cubicBezTo>
                  <a:close/>
                </a:path>
              </a:pathLst>
            </a:custGeom>
            <a:solidFill>
              <a:srgbClr val="E4E4D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894325" y="4953697"/>
            <a:ext cx="467274" cy="408840"/>
            <a:chOff x="30480" y="591820"/>
            <a:chExt cx="14011476" cy="12259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08425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4008425">
                  <a:moveTo>
                    <a:pt x="13115682" y="4271010"/>
                  </a:moveTo>
                  <a:cubicBezTo>
                    <a:pt x="11898811" y="2120900"/>
                    <a:pt x="9446907" y="544830"/>
                    <a:pt x="6834338" y="297180"/>
                  </a:cubicBezTo>
                  <a:cubicBezTo>
                    <a:pt x="4702369" y="0"/>
                    <a:pt x="3299685" y="913130"/>
                    <a:pt x="2154066" y="2170430"/>
                  </a:cubicBezTo>
                  <a:cubicBezTo>
                    <a:pt x="1008447" y="3427730"/>
                    <a:pt x="399314" y="5030470"/>
                    <a:pt x="153425" y="6647180"/>
                  </a:cubicBezTo>
                  <a:cubicBezTo>
                    <a:pt x="24130" y="7500620"/>
                    <a:pt x="0" y="8406130"/>
                    <a:pt x="395122" y="9188450"/>
                  </a:cubicBezTo>
                  <a:cubicBezTo>
                    <a:pt x="899474" y="10180320"/>
                    <a:pt x="2001783" y="10811510"/>
                    <a:pt x="3123651" y="11203940"/>
                  </a:cubicBezTo>
                  <a:cubicBezTo>
                    <a:pt x="6141378" y="12259310"/>
                    <a:pt x="9846477" y="11850370"/>
                    <a:pt x="12194995" y="9828530"/>
                  </a:cubicBezTo>
                  <a:cubicBezTo>
                    <a:pt x="12929867" y="9196070"/>
                    <a:pt x="13532016" y="8403590"/>
                    <a:pt x="13747169" y="7504430"/>
                  </a:cubicBezTo>
                  <a:cubicBezTo>
                    <a:pt x="14008426" y="6413500"/>
                    <a:pt x="13677314" y="5264150"/>
                    <a:pt x="13115682" y="4271010"/>
                  </a:cubicBezTo>
                  <a:close/>
                </a:path>
              </a:pathLst>
            </a:custGeom>
            <a:solidFill>
              <a:srgbClr val="E4E4D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881807" y="4053124"/>
            <a:ext cx="467875" cy="409367"/>
            <a:chOff x="30480" y="591820"/>
            <a:chExt cx="14011476" cy="122593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08425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4008425">
                  <a:moveTo>
                    <a:pt x="13115682" y="4271010"/>
                  </a:moveTo>
                  <a:cubicBezTo>
                    <a:pt x="11898811" y="2120900"/>
                    <a:pt x="9446907" y="544830"/>
                    <a:pt x="6834338" y="297180"/>
                  </a:cubicBezTo>
                  <a:cubicBezTo>
                    <a:pt x="4702369" y="0"/>
                    <a:pt x="3299685" y="913130"/>
                    <a:pt x="2154066" y="2170430"/>
                  </a:cubicBezTo>
                  <a:cubicBezTo>
                    <a:pt x="1008447" y="3427730"/>
                    <a:pt x="399314" y="5030470"/>
                    <a:pt x="153425" y="6647180"/>
                  </a:cubicBezTo>
                  <a:cubicBezTo>
                    <a:pt x="24130" y="7500620"/>
                    <a:pt x="0" y="8406130"/>
                    <a:pt x="395122" y="9188450"/>
                  </a:cubicBezTo>
                  <a:cubicBezTo>
                    <a:pt x="899474" y="10180320"/>
                    <a:pt x="2001783" y="10811510"/>
                    <a:pt x="3123651" y="11203940"/>
                  </a:cubicBezTo>
                  <a:cubicBezTo>
                    <a:pt x="6141378" y="12259310"/>
                    <a:pt x="9846477" y="11850370"/>
                    <a:pt x="12194995" y="9828530"/>
                  </a:cubicBezTo>
                  <a:cubicBezTo>
                    <a:pt x="12929867" y="9196070"/>
                    <a:pt x="13532016" y="8403590"/>
                    <a:pt x="13747169" y="7504430"/>
                  </a:cubicBezTo>
                  <a:cubicBezTo>
                    <a:pt x="14008426" y="6413500"/>
                    <a:pt x="13677314" y="5264150"/>
                    <a:pt x="13115682" y="4271010"/>
                  </a:cubicBezTo>
                  <a:close/>
                </a:path>
              </a:pathLst>
            </a:custGeom>
            <a:solidFill>
              <a:srgbClr val="E4E4D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59454" y="5986618"/>
            <a:ext cx="5304108" cy="7379628"/>
          </a:xfrm>
          <a:custGeom>
            <a:avLst/>
            <a:gdLst/>
            <a:ahLst/>
            <a:cxnLst/>
            <a:rect r="r" b="b" t="t" l="l"/>
            <a:pathLst>
              <a:path h="7379628" w="5304108">
                <a:moveTo>
                  <a:pt x="0" y="0"/>
                </a:moveTo>
                <a:lnTo>
                  <a:pt x="5304108" y="0"/>
                </a:lnTo>
                <a:lnTo>
                  <a:pt x="5304108" y="7379628"/>
                </a:lnTo>
                <a:lnTo>
                  <a:pt x="0" y="7379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49016"/>
            <a:ext cx="7313873" cy="382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98"/>
              </a:lnSpc>
            </a:pPr>
            <a:r>
              <a:rPr lang="en-US" sz="14342">
                <a:solidFill>
                  <a:srgbClr val="727444"/>
                </a:solidFill>
                <a:latin typeface="Some Time Later"/>
              </a:rPr>
              <a:t>List of 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31204" y="2661657"/>
            <a:ext cx="7402408" cy="466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3799">
                <a:solidFill>
                  <a:srgbClr val="E4E4D0"/>
                </a:solidFill>
                <a:latin typeface="Jua"/>
              </a:rPr>
              <a:t>Introduction about Greenwashing</a:t>
            </a:r>
          </a:p>
          <a:p>
            <a:pPr algn="l">
              <a:lnSpc>
                <a:spcPts val="7409"/>
              </a:lnSpc>
            </a:pPr>
            <a:r>
              <a:rPr lang="en-US" sz="3799">
                <a:solidFill>
                  <a:srgbClr val="E4E4D0"/>
                </a:solidFill>
                <a:latin typeface="Jua"/>
              </a:rPr>
              <a:t>Research Questions</a:t>
            </a:r>
          </a:p>
          <a:p>
            <a:pPr algn="l">
              <a:lnSpc>
                <a:spcPts val="7409"/>
              </a:lnSpc>
            </a:pPr>
            <a:r>
              <a:rPr lang="en-US" sz="3799">
                <a:solidFill>
                  <a:srgbClr val="E4E4D0"/>
                </a:solidFill>
                <a:latin typeface="Jua"/>
              </a:rPr>
              <a:t>Methodology</a:t>
            </a:r>
          </a:p>
          <a:p>
            <a:pPr algn="l">
              <a:lnSpc>
                <a:spcPts val="7409"/>
              </a:lnSpc>
            </a:pPr>
            <a:r>
              <a:rPr lang="en-US" sz="3799">
                <a:solidFill>
                  <a:srgbClr val="E4E4D0"/>
                </a:solidFill>
                <a:latin typeface="Jua"/>
              </a:rPr>
              <a:t>Finding: Case Studies</a:t>
            </a:r>
          </a:p>
          <a:p>
            <a:pPr algn="l">
              <a:lnSpc>
                <a:spcPts val="7409"/>
              </a:lnSpc>
            </a:pPr>
            <a:r>
              <a:rPr lang="en-US" sz="3799">
                <a:solidFill>
                  <a:srgbClr val="E4E4D0"/>
                </a:solidFill>
                <a:latin typeface="Jua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15991" y="4840125"/>
            <a:ext cx="199507" cy="53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sz="2169">
                <a:solidFill>
                  <a:srgbClr val="727444"/>
                </a:solidFill>
                <a:latin typeface="Jua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03629" y="3937294"/>
            <a:ext cx="199764" cy="53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2171">
                <a:solidFill>
                  <a:srgbClr val="727444"/>
                </a:solidFill>
                <a:latin typeface="Jua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91421" y="3021472"/>
            <a:ext cx="199507" cy="53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sz="2169">
                <a:solidFill>
                  <a:srgbClr val="727444"/>
                </a:solidFill>
                <a:latin typeface="Jua"/>
              </a:rPr>
              <a:t>1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202748">
            <a:off x="15009422" y="7513146"/>
            <a:ext cx="2724286" cy="1706084"/>
          </a:xfrm>
          <a:custGeom>
            <a:avLst/>
            <a:gdLst/>
            <a:ahLst/>
            <a:cxnLst/>
            <a:rect r="r" b="b" t="t" l="l"/>
            <a:pathLst>
              <a:path h="1706084" w="2724286">
                <a:moveTo>
                  <a:pt x="0" y="0"/>
                </a:moveTo>
                <a:lnTo>
                  <a:pt x="2724286" y="0"/>
                </a:lnTo>
                <a:lnTo>
                  <a:pt x="2724286" y="1706084"/>
                </a:lnTo>
                <a:lnTo>
                  <a:pt x="0" y="1706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910363" y="5852727"/>
            <a:ext cx="467274" cy="408840"/>
            <a:chOff x="30480" y="591820"/>
            <a:chExt cx="14011476" cy="122593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008425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4008425">
                  <a:moveTo>
                    <a:pt x="13115682" y="4271010"/>
                  </a:moveTo>
                  <a:cubicBezTo>
                    <a:pt x="11898811" y="2120900"/>
                    <a:pt x="9446907" y="544830"/>
                    <a:pt x="6834338" y="297180"/>
                  </a:cubicBezTo>
                  <a:cubicBezTo>
                    <a:pt x="4702369" y="0"/>
                    <a:pt x="3299685" y="913130"/>
                    <a:pt x="2154066" y="2170430"/>
                  </a:cubicBezTo>
                  <a:cubicBezTo>
                    <a:pt x="1008447" y="3427730"/>
                    <a:pt x="399314" y="5030470"/>
                    <a:pt x="153425" y="6647180"/>
                  </a:cubicBezTo>
                  <a:cubicBezTo>
                    <a:pt x="24130" y="7500620"/>
                    <a:pt x="0" y="8406130"/>
                    <a:pt x="395122" y="9188450"/>
                  </a:cubicBezTo>
                  <a:cubicBezTo>
                    <a:pt x="899474" y="10180320"/>
                    <a:pt x="2001783" y="10811510"/>
                    <a:pt x="3123651" y="11203940"/>
                  </a:cubicBezTo>
                  <a:cubicBezTo>
                    <a:pt x="6141378" y="12259310"/>
                    <a:pt x="9846477" y="11850370"/>
                    <a:pt x="12194995" y="9828530"/>
                  </a:cubicBezTo>
                  <a:cubicBezTo>
                    <a:pt x="12929867" y="9196070"/>
                    <a:pt x="13532016" y="8403590"/>
                    <a:pt x="13747169" y="7504430"/>
                  </a:cubicBezTo>
                  <a:cubicBezTo>
                    <a:pt x="14008426" y="6413500"/>
                    <a:pt x="13677314" y="5264150"/>
                    <a:pt x="13115682" y="4271010"/>
                  </a:cubicBezTo>
                  <a:close/>
                </a:path>
              </a:pathLst>
            </a:custGeom>
            <a:solidFill>
              <a:srgbClr val="E4E4D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8910363" y="6852117"/>
            <a:ext cx="467274" cy="408840"/>
            <a:chOff x="30480" y="591820"/>
            <a:chExt cx="14011476" cy="122593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008425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4008425">
                  <a:moveTo>
                    <a:pt x="13115682" y="4271010"/>
                  </a:moveTo>
                  <a:cubicBezTo>
                    <a:pt x="11898811" y="2120900"/>
                    <a:pt x="9446907" y="544830"/>
                    <a:pt x="6834338" y="297180"/>
                  </a:cubicBezTo>
                  <a:cubicBezTo>
                    <a:pt x="4702369" y="0"/>
                    <a:pt x="3299685" y="913130"/>
                    <a:pt x="2154066" y="2170430"/>
                  </a:cubicBezTo>
                  <a:cubicBezTo>
                    <a:pt x="1008447" y="3427730"/>
                    <a:pt x="399314" y="5030470"/>
                    <a:pt x="153425" y="6647180"/>
                  </a:cubicBezTo>
                  <a:cubicBezTo>
                    <a:pt x="24130" y="7500620"/>
                    <a:pt x="0" y="8406130"/>
                    <a:pt x="395122" y="9188450"/>
                  </a:cubicBezTo>
                  <a:cubicBezTo>
                    <a:pt x="899474" y="10180320"/>
                    <a:pt x="2001783" y="10811510"/>
                    <a:pt x="3123651" y="11203940"/>
                  </a:cubicBezTo>
                  <a:cubicBezTo>
                    <a:pt x="6141378" y="12259310"/>
                    <a:pt x="9846477" y="11850370"/>
                    <a:pt x="12194995" y="9828530"/>
                  </a:cubicBezTo>
                  <a:cubicBezTo>
                    <a:pt x="12929867" y="9196070"/>
                    <a:pt x="13532016" y="8403590"/>
                    <a:pt x="13747169" y="7504430"/>
                  </a:cubicBezTo>
                  <a:cubicBezTo>
                    <a:pt x="14008426" y="6413500"/>
                    <a:pt x="13677314" y="5264150"/>
                    <a:pt x="13115682" y="4271010"/>
                  </a:cubicBezTo>
                  <a:close/>
                </a:path>
              </a:pathLst>
            </a:custGeom>
            <a:solidFill>
              <a:srgbClr val="E4E4D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9044246" y="5684196"/>
            <a:ext cx="199507" cy="53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sz="2169">
                <a:solidFill>
                  <a:srgbClr val="727444"/>
                </a:solidFill>
                <a:latin typeface="Jua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15991" y="6683586"/>
            <a:ext cx="199507" cy="53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sz="2169">
                <a:solidFill>
                  <a:srgbClr val="727444"/>
                </a:solidFill>
                <a:latin typeface="Jua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9641" y="2885688"/>
            <a:ext cx="15188718" cy="5687959"/>
            <a:chOff x="0" y="0"/>
            <a:chExt cx="4000321" cy="14980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00321" cy="1498063"/>
            </a:xfrm>
            <a:custGeom>
              <a:avLst/>
              <a:gdLst/>
              <a:ahLst/>
              <a:cxnLst/>
              <a:rect r="r" b="b" t="t" l="l"/>
              <a:pathLst>
                <a:path h="1498063" w="4000321">
                  <a:moveTo>
                    <a:pt x="25995" y="0"/>
                  </a:moveTo>
                  <a:lnTo>
                    <a:pt x="3974326" y="0"/>
                  </a:lnTo>
                  <a:cubicBezTo>
                    <a:pt x="3981220" y="0"/>
                    <a:pt x="3987832" y="2739"/>
                    <a:pt x="3992707" y="7614"/>
                  </a:cubicBezTo>
                  <a:cubicBezTo>
                    <a:pt x="3997582" y="12489"/>
                    <a:pt x="4000321" y="19101"/>
                    <a:pt x="4000321" y="25995"/>
                  </a:cubicBezTo>
                  <a:lnTo>
                    <a:pt x="4000321" y="1472068"/>
                  </a:lnTo>
                  <a:cubicBezTo>
                    <a:pt x="4000321" y="1486425"/>
                    <a:pt x="3988683" y="1498063"/>
                    <a:pt x="3974326" y="1498063"/>
                  </a:cubicBezTo>
                  <a:lnTo>
                    <a:pt x="25995" y="1498063"/>
                  </a:lnTo>
                  <a:cubicBezTo>
                    <a:pt x="19101" y="1498063"/>
                    <a:pt x="12489" y="1495325"/>
                    <a:pt x="7614" y="1490450"/>
                  </a:cubicBezTo>
                  <a:cubicBezTo>
                    <a:pt x="2739" y="1485574"/>
                    <a:pt x="0" y="1478962"/>
                    <a:pt x="0" y="1472068"/>
                  </a:cubicBezTo>
                  <a:lnTo>
                    <a:pt x="0" y="25995"/>
                  </a:lnTo>
                  <a:cubicBezTo>
                    <a:pt x="0" y="11639"/>
                    <a:pt x="11639" y="0"/>
                    <a:pt x="25995" y="0"/>
                  </a:cubicBezTo>
                  <a:close/>
                </a:path>
              </a:pathLst>
            </a:custGeom>
            <a:solidFill>
              <a:srgbClr val="F4B27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00321" cy="1545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97173" y="4179679"/>
            <a:ext cx="8693653" cy="251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819" indent="-458410" lvl="1">
              <a:lnSpc>
                <a:spcPts val="4756"/>
              </a:lnSpc>
              <a:buFont typeface="Arial"/>
              <a:buChar char="•"/>
            </a:pPr>
            <a:r>
              <a:rPr lang="en-US" sz="4246">
                <a:solidFill>
                  <a:srgbClr val="744F33"/>
                </a:solidFill>
                <a:latin typeface="Jua"/>
              </a:rPr>
              <a:t>What is greenwashing?</a:t>
            </a:r>
          </a:p>
          <a:p>
            <a:pPr algn="l" marL="916819" indent="-458410" lvl="1">
              <a:lnSpc>
                <a:spcPts val="4756"/>
              </a:lnSpc>
              <a:buFont typeface="Arial"/>
              <a:buChar char="•"/>
            </a:pPr>
            <a:r>
              <a:rPr lang="en-US" sz="4246">
                <a:solidFill>
                  <a:srgbClr val="744F33"/>
                </a:solidFill>
                <a:latin typeface="Jua"/>
              </a:rPr>
              <a:t>Types of Greenwashing</a:t>
            </a:r>
          </a:p>
          <a:p>
            <a:pPr algn="l">
              <a:lnSpc>
                <a:spcPts val="4756"/>
              </a:lnSpc>
            </a:pPr>
          </a:p>
          <a:p>
            <a:pPr algn="l">
              <a:lnSpc>
                <a:spcPts val="475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58574" y="3124163"/>
            <a:ext cx="6082970" cy="9412720"/>
          </a:xfrm>
          <a:custGeom>
            <a:avLst/>
            <a:gdLst/>
            <a:ahLst/>
            <a:cxnLst/>
            <a:rect r="r" b="b" t="t" l="l"/>
            <a:pathLst>
              <a:path h="9412720" w="6082970">
                <a:moveTo>
                  <a:pt x="0" y="0"/>
                </a:moveTo>
                <a:lnTo>
                  <a:pt x="6082970" y="0"/>
                </a:lnTo>
                <a:lnTo>
                  <a:pt x="6082970" y="9412720"/>
                </a:lnTo>
                <a:lnTo>
                  <a:pt x="0" y="94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857" y="3811845"/>
            <a:ext cx="3357070" cy="9523604"/>
          </a:xfrm>
          <a:custGeom>
            <a:avLst/>
            <a:gdLst/>
            <a:ahLst/>
            <a:cxnLst/>
            <a:rect r="r" b="b" t="t" l="l"/>
            <a:pathLst>
              <a:path h="9523604" w="3357070">
                <a:moveTo>
                  <a:pt x="0" y="0"/>
                </a:moveTo>
                <a:lnTo>
                  <a:pt x="3357070" y="0"/>
                </a:lnTo>
                <a:lnTo>
                  <a:pt x="3357070" y="9523604"/>
                </a:lnTo>
                <a:lnTo>
                  <a:pt x="0" y="9523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74392" y="1484232"/>
            <a:ext cx="12532627" cy="119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3"/>
              </a:lnSpc>
            </a:pPr>
            <a:r>
              <a:rPr lang="en-US" sz="8468">
                <a:solidFill>
                  <a:srgbClr val="727444"/>
                </a:solidFill>
                <a:latin typeface="Some Time Later"/>
              </a:rPr>
              <a:t>Introduction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2748">
            <a:off x="1753498" y="2085779"/>
            <a:ext cx="1811260" cy="1134301"/>
          </a:xfrm>
          <a:custGeom>
            <a:avLst/>
            <a:gdLst/>
            <a:ahLst/>
            <a:cxnLst/>
            <a:rect r="r" b="b" t="t" l="l"/>
            <a:pathLst>
              <a:path h="1134301" w="1811260">
                <a:moveTo>
                  <a:pt x="0" y="0"/>
                </a:moveTo>
                <a:lnTo>
                  <a:pt x="1811260" y="0"/>
                </a:lnTo>
                <a:lnTo>
                  <a:pt x="1811260" y="1134301"/>
                </a:lnTo>
                <a:lnTo>
                  <a:pt x="0" y="1134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55341" y="7830523"/>
            <a:ext cx="1635486" cy="1486248"/>
          </a:xfrm>
          <a:custGeom>
            <a:avLst/>
            <a:gdLst/>
            <a:ahLst/>
            <a:cxnLst/>
            <a:rect r="r" b="b" t="t" l="l"/>
            <a:pathLst>
              <a:path h="1486248" w="1635486">
                <a:moveTo>
                  <a:pt x="0" y="0"/>
                </a:moveTo>
                <a:lnTo>
                  <a:pt x="1635486" y="0"/>
                </a:lnTo>
                <a:lnTo>
                  <a:pt x="1635486" y="1486248"/>
                </a:lnTo>
                <a:lnTo>
                  <a:pt x="0" y="1486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01341" y="5672517"/>
            <a:ext cx="7457233" cy="160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4698" indent="-387349" lvl="1">
              <a:lnSpc>
                <a:spcPts val="4018"/>
              </a:lnSpc>
              <a:buAutoNum type="arabicPeriod" startAt="1"/>
            </a:pPr>
            <a:r>
              <a:rPr lang="en-US" sz="3588">
                <a:solidFill>
                  <a:srgbClr val="744F33"/>
                </a:solidFill>
                <a:latin typeface="Jua"/>
              </a:rPr>
              <a:t>Decoupling</a:t>
            </a:r>
          </a:p>
          <a:p>
            <a:pPr algn="l" marL="774698" indent="-387349" lvl="1">
              <a:lnSpc>
                <a:spcPts val="4018"/>
              </a:lnSpc>
              <a:buAutoNum type="arabicPeriod" startAt="1"/>
            </a:pPr>
            <a:r>
              <a:rPr lang="en-US" sz="3588">
                <a:solidFill>
                  <a:srgbClr val="744F33"/>
                </a:solidFill>
                <a:latin typeface="Jua"/>
              </a:rPr>
              <a:t>Attention deflection</a:t>
            </a:r>
          </a:p>
          <a:p>
            <a:pPr algn="l">
              <a:lnSpc>
                <a:spcPts val="401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47185" y="1682976"/>
            <a:ext cx="7508448" cy="2096013"/>
            <a:chOff x="0" y="0"/>
            <a:chExt cx="3851490" cy="1075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51490" cy="1075159"/>
            </a:xfrm>
            <a:custGeom>
              <a:avLst/>
              <a:gdLst/>
              <a:ahLst/>
              <a:cxnLst/>
              <a:rect r="r" b="b" t="t" l="l"/>
              <a:pathLst>
                <a:path h="1075159" w="3851490">
                  <a:moveTo>
                    <a:pt x="29902" y="0"/>
                  </a:moveTo>
                  <a:lnTo>
                    <a:pt x="3821588" y="0"/>
                  </a:lnTo>
                  <a:cubicBezTo>
                    <a:pt x="3829519" y="0"/>
                    <a:pt x="3837124" y="3150"/>
                    <a:pt x="3842732" y="8758"/>
                  </a:cubicBezTo>
                  <a:cubicBezTo>
                    <a:pt x="3848340" y="14366"/>
                    <a:pt x="3851490" y="21971"/>
                    <a:pt x="3851490" y="29902"/>
                  </a:cubicBezTo>
                  <a:lnTo>
                    <a:pt x="3851490" y="1045257"/>
                  </a:lnTo>
                  <a:cubicBezTo>
                    <a:pt x="3851490" y="1053187"/>
                    <a:pt x="3848340" y="1060793"/>
                    <a:pt x="3842732" y="1066401"/>
                  </a:cubicBezTo>
                  <a:cubicBezTo>
                    <a:pt x="3837124" y="1072008"/>
                    <a:pt x="3829519" y="1075159"/>
                    <a:pt x="3821588" y="1075159"/>
                  </a:cubicBezTo>
                  <a:lnTo>
                    <a:pt x="29902" y="1075159"/>
                  </a:lnTo>
                  <a:cubicBezTo>
                    <a:pt x="13387" y="1075159"/>
                    <a:pt x="0" y="1061771"/>
                    <a:pt x="0" y="1045257"/>
                  </a:cubicBezTo>
                  <a:lnTo>
                    <a:pt x="0" y="29902"/>
                  </a:lnTo>
                  <a:cubicBezTo>
                    <a:pt x="0" y="21971"/>
                    <a:pt x="3150" y="14366"/>
                    <a:pt x="8758" y="8758"/>
                  </a:cubicBezTo>
                  <a:cubicBezTo>
                    <a:pt x="14366" y="3150"/>
                    <a:pt x="21971" y="0"/>
                    <a:pt x="29902" y="0"/>
                  </a:cubicBezTo>
                  <a:close/>
                </a:path>
              </a:pathLst>
            </a:custGeom>
            <a:solidFill>
              <a:srgbClr val="E4E4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851490" cy="112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47185" y="4095493"/>
            <a:ext cx="7508448" cy="2096013"/>
            <a:chOff x="0" y="0"/>
            <a:chExt cx="3851490" cy="10751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51490" cy="1075159"/>
            </a:xfrm>
            <a:custGeom>
              <a:avLst/>
              <a:gdLst/>
              <a:ahLst/>
              <a:cxnLst/>
              <a:rect r="r" b="b" t="t" l="l"/>
              <a:pathLst>
                <a:path h="1075159" w="3851490">
                  <a:moveTo>
                    <a:pt x="29902" y="0"/>
                  </a:moveTo>
                  <a:lnTo>
                    <a:pt x="3821588" y="0"/>
                  </a:lnTo>
                  <a:cubicBezTo>
                    <a:pt x="3829519" y="0"/>
                    <a:pt x="3837124" y="3150"/>
                    <a:pt x="3842732" y="8758"/>
                  </a:cubicBezTo>
                  <a:cubicBezTo>
                    <a:pt x="3848340" y="14366"/>
                    <a:pt x="3851490" y="21971"/>
                    <a:pt x="3851490" y="29902"/>
                  </a:cubicBezTo>
                  <a:lnTo>
                    <a:pt x="3851490" y="1045257"/>
                  </a:lnTo>
                  <a:cubicBezTo>
                    <a:pt x="3851490" y="1053187"/>
                    <a:pt x="3848340" y="1060793"/>
                    <a:pt x="3842732" y="1066401"/>
                  </a:cubicBezTo>
                  <a:cubicBezTo>
                    <a:pt x="3837124" y="1072008"/>
                    <a:pt x="3829519" y="1075159"/>
                    <a:pt x="3821588" y="1075159"/>
                  </a:cubicBezTo>
                  <a:lnTo>
                    <a:pt x="29902" y="1075159"/>
                  </a:lnTo>
                  <a:cubicBezTo>
                    <a:pt x="13387" y="1075159"/>
                    <a:pt x="0" y="1061771"/>
                    <a:pt x="0" y="1045257"/>
                  </a:cubicBezTo>
                  <a:lnTo>
                    <a:pt x="0" y="29902"/>
                  </a:lnTo>
                  <a:cubicBezTo>
                    <a:pt x="0" y="21971"/>
                    <a:pt x="3150" y="14366"/>
                    <a:pt x="8758" y="8758"/>
                  </a:cubicBezTo>
                  <a:cubicBezTo>
                    <a:pt x="14366" y="3150"/>
                    <a:pt x="21971" y="0"/>
                    <a:pt x="29902" y="0"/>
                  </a:cubicBezTo>
                  <a:close/>
                </a:path>
              </a:pathLst>
            </a:custGeom>
            <a:solidFill>
              <a:srgbClr val="E4E4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851490" cy="112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47185" y="6511925"/>
            <a:ext cx="7508448" cy="2092098"/>
            <a:chOff x="0" y="0"/>
            <a:chExt cx="3858697" cy="10751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58697" cy="1075159"/>
            </a:xfrm>
            <a:custGeom>
              <a:avLst/>
              <a:gdLst/>
              <a:ahLst/>
              <a:cxnLst/>
              <a:rect r="r" b="b" t="t" l="l"/>
              <a:pathLst>
                <a:path h="1075159" w="3858697">
                  <a:moveTo>
                    <a:pt x="29902" y="0"/>
                  </a:moveTo>
                  <a:lnTo>
                    <a:pt x="3828795" y="0"/>
                  </a:lnTo>
                  <a:cubicBezTo>
                    <a:pt x="3845309" y="0"/>
                    <a:pt x="3858697" y="13387"/>
                    <a:pt x="3858697" y="29902"/>
                  </a:cubicBezTo>
                  <a:lnTo>
                    <a:pt x="3858697" y="1045257"/>
                  </a:lnTo>
                  <a:cubicBezTo>
                    <a:pt x="3858697" y="1053187"/>
                    <a:pt x="3855547" y="1060793"/>
                    <a:pt x="3849939" y="1066401"/>
                  </a:cubicBezTo>
                  <a:cubicBezTo>
                    <a:pt x="3844331" y="1072008"/>
                    <a:pt x="3836726" y="1075159"/>
                    <a:pt x="3828795" y="1075159"/>
                  </a:cubicBezTo>
                  <a:lnTo>
                    <a:pt x="29902" y="1075159"/>
                  </a:lnTo>
                  <a:cubicBezTo>
                    <a:pt x="13387" y="1075159"/>
                    <a:pt x="0" y="1061771"/>
                    <a:pt x="0" y="1045257"/>
                  </a:cubicBezTo>
                  <a:lnTo>
                    <a:pt x="0" y="29902"/>
                  </a:lnTo>
                  <a:cubicBezTo>
                    <a:pt x="0" y="21971"/>
                    <a:pt x="3150" y="14366"/>
                    <a:pt x="8758" y="8758"/>
                  </a:cubicBezTo>
                  <a:cubicBezTo>
                    <a:pt x="14366" y="3150"/>
                    <a:pt x="21971" y="0"/>
                    <a:pt x="29902" y="0"/>
                  </a:cubicBezTo>
                  <a:close/>
                </a:path>
              </a:pathLst>
            </a:custGeom>
            <a:solidFill>
              <a:srgbClr val="E4E4D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858697" cy="112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50427" y="4888399"/>
            <a:ext cx="4687575" cy="13538123"/>
          </a:xfrm>
          <a:custGeom>
            <a:avLst/>
            <a:gdLst/>
            <a:ahLst/>
            <a:cxnLst/>
            <a:rect r="r" b="b" t="t" l="l"/>
            <a:pathLst>
              <a:path h="13538123" w="4687575">
                <a:moveTo>
                  <a:pt x="0" y="0"/>
                </a:moveTo>
                <a:lnTo>
                  <a:pt x="4687575" y="0"/>
                </a:lnTo>
                <a:lnTo>
                  <a:pt x="4687575" y="13538123"/>
                </a:lnTo>
                <a:lnTo>
                  <a:pt x="0" y="1353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75284" y="6036303"/>
            <a:ext cx="4168716" cy="7460790"/>
          </a:xfrm>
          <a:custGeom>
            <a:avLst/>
            <a:gdLst/>
            <a:ahLst/>
            <a:cxnLst/>
            <a:rect r="r" b="b" t="t" l="l"/>
            <a:pathLst>
              <a:path h="7460790" w="4168716">
                <a:moveTo>
                  <a:pt x="0" y="0"/>
                </a:moveTo>
                <a:lnTo>
                  <a:pt x="4168716" y="0"/>
                </a:lnTo>
                <a:lnTo>
                  <a:pt x="4168716" y="7460790"/>
                </a:lnTo>
                <a:lnTo>
                  <a:pt x="0" y="7460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437267" y="2339960"/>
            <a:ext cx="6928285" cy="77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9"/>
              </a:lnSpc>
            </a:pPr>
            <a:r>
              <a:rPr lang="en-US" sz="2766">
                <a:solidFill>
                  <a:srgbClr val="727444"/>
                </a:solidFill>
                <a:latin typeface="Jua"/>
              </a:rPr>
              <a:t>What are the consequences of a company Greenwashing?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37267" y="7006980"/>
            <a:ext cx="6928285" cy="109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2723">
                <a:solidFill>
                  <a:srgbClr val="727444"/>
                </a:solidFill>
                <a:latin typeface="Jua"/>
              </a:rPr>
              <a:t>Business implications of a company which was caught practicing greenwashing.</a:t>
            </a:r>
          </a:p>
          <a:p>
            <a:pPr algn="l" marL="0" indent="0" lvl="0">
              <a:lnSpc>
                <a:spcPts val="2695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89901" y="1405049"/>
            <a:ext cx="6170765" cy="269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44"/>
              </a:lnSpc>
            </a:pPr>
            <a:r>
              <a:rPr lang="en-US" sz="10146">
                <a:solidFill>
                  <a:srgbClr val="E4E4D0"/>
                </a:solidFill>
                <a:latin typeface="Some Time Later"/>
              </a:rPr>
              <a:t>Research Questions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37267" y="4753260"/>
            <a:ext cx="6928285" cy="76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27">
                <a:solidFill>
                  <a:srgbClr val="727444"/>
                </a:solidFill>
                <a:latin typeface="Jua"/>
              </a:rPr>
              <a:t>If Greenwashing is a strategy which the companies use does it work?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8961" y="2828138"/>
            <a:ext cx="7967413" cy="5821670"/>
            <a:chOff x="0" y="0"/>
            <a:chExt cx="2358486" cy="17233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8486" cy="1723311"/>
            </a:xfrm>
            <a:custGeom>
              <a:avLst/>
              <a:gdLst/>
              <a:ahLst/>
              <a:cxnLst/>
              <a:rect r="r" b="b" t="t" l="l"/>
              <a:pathLst>
                <a:path h="1723311" w="2358486">
                  <a:moveTo>
                    <a:pt x="28179" y="0"/>
                  </a:moveTo>
                  <a:lnTo>
                    <a:pt x="2330307" y="0"/>
                  </a:lnTo>
                  <a:cubicBezTo>
                    <a:pt x="2337781" y="0"/>
                    <a:pt x="2344948" y="2969"/>
                    <a:pt x="2350233" y="8254"/>
                  </a:cubicBezTo>
                  <a:cubicBezTo>
                    <a:pt x="2355517" y="13538"/>
                    <a:pt x="2358486" y="20706"/>
                    <a:pt x="2358486" y="28179"/>
                  </a:cubicBezTo>
                  <a:lnTo>
                    <a:pt x="2358486" y="1695131"/>
                  </a:lnTo>
                  <a:cubicBezTo>
                    <a:pt x="2358486" y="1710694"/>
                    <a:pt x="2345870" y="1723311"/>
                    <a:pt x="2330307" y="1723311"/>
                  </a:cubicBezTo>
                  <a:lnTo>
                    <a:pt x="28179" y="1723311"/>
                  </a:lnTo>
                  <a:cubicBezTo>
                    <a:pt x="20706" y="1723311"/>
                    <a:pt x="13538" y="1720342"/>
                    <a:pt x="8254" y="1715057"/>
                  </a:cubicBezTo>
                  <a:cubicBezTo>
                    <a:pt x="2969" y="1709773"/>
                    <a:pt x="0" y="1702605"/>
                    <a:pt x="0" y="1695131"/>
                  </a:cubicBezTo>
                  <a:lnTo>
                    <a:pt x="0" y="28179"/>
                  </a:lnTo>
                  <a:cubicBezTo>
                    <a:pt x="0" y="20706"/>
                    <a:pt x="2969" y="13538"/>
                    <a:pt x="8254" y="8254"/>
                  </a:cubicBezTo>
                  <a:cubicBezTo>
                    <a:pt x="13538" y="2969"/>
                    <a:pt x="20706" y="0"/>
                    <a:pt x="28179" y="0"/>
                  </a:cubicBezTo>
                  <a:close/>
                </a:path>
              </a:pathLst>
            </a:custGeom>
            <a:solidFill>
              <a:srgbClr val="727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58486" cy="1770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80787" y="6324156"/>
            <a:ext cx="247389" cy="247389"/>
          </a:xfrm>
          <a:custGeom>
            <a:avLst/>
            <a:gdLst/>
            <a:ahLst/>
            <a:cxnLst/>
            <a:rect r="r" b="b" t="t" l="l"/>
            <a:pathLst>
              <a:path h="247389" w="247389">
                <a:moveTo>
                  <a:pt x="0" y="0"/>
                </a:moveTo>
                <a:lnTo>
                  <a:pt x="247389" y="0"/>
                </a:lnTo>
                <a:lnTo>
                  <a:pt x="247389" y="247389"/>
                </a:lnTo>
                <a:lnTo>
                  <a:pt x="0" y="247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896611" y="3364930"/>
            <a:ext cx="247389" cy="247389"/>
          </a:xfrm>
          <a:custGeom>
            <a:avLst/>
            <a:gdLst/>
            <a:ahLst/>
            <a:cxnLst/>
            <a:rect r="r" b="b" t="t" l="l"/>
            <a:pathLst>
              <a:path h="247389" w="247389">
                <a:moveTo>
                  <a:pt x="0" y="0"/>
                </a:moveTo>
                <a:lnTo>
                  <a:pt x="247389" y="0"/>
                </a:lnTo>
                <a:lnTo>
                  <a:pt x="247389" y="247389"/>
                </a:lnTo>
                <a:lnTo>
                  <a:pt x="0" y="247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96611" y="7489645"/>
            <a:ext cx="247389" cy="247389"/>
          </a:xfrm>
          <a:custGeom>
            <a:avLst/>
            <a:gdLst/>
            <a:ahLst/>
            <a:cxnLst/>
            <a:rect r="r" b="b" t="t" l="l"/>
            <a:pathLst>
              <a:path h="247389" w="247389">
                <a:moveTo>
                  <a:pt x="0" y="0"/>
                </a:moveTo>
                <a:lnTo>
                  <a:pt x="247389" y="0"/>
                </a:lnTo>
                <a:lnTo>
                  <a:pt x="247389" y="247389"/>
                </a:lnTo>
                <a:lnTo>
                  <a:pt x="0" y="247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872419" y="4334656"/>
            <a:ext cx="247389" cy="247389"/>
          </a:xfrm>
          <a:custGeom>
            <a:avLst/>
            <a:gdLst/>
            <a:ahLst/>
            <a:cxnLst/>
            <a:rect r="r" b="b" t="t" l="l"/>
            <a:pathLst>
              <a:path h="247389" w="247389">
                <a:moveTo>
                  <a:pt x="0" y="0"/>
                </a:moveTo>
                <a:lnTo>
                  <a:pt x="247389" y="0"/>
                </a:lnTo>
                <a:lnTo>
                  <a:pt x="247389" y="247389"/>
                </a:lnTo>
                <a:lnTo>
                  <a:pt x="0" y="247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896611" y="5352867"/>
            <a:ext cx="247389" cy="247389"/>
          </a:xfrm>
          <a:custGeom>
            <a:avLst/>
            <a:gdLst/>
            <a:ahLst/>
            <a:cxnLst/>
            <a:rect r="r" b="b" t="t" l="l"/>
            <a:pathLst>
              <a:path h="247389" w="247389">
                <a:moveTo>
                  <a:pt x="0" y="0"/>
                </a:moveTo>
                <a:lnTo>
                  <a:pt x="247389" y="0"/>
                </a:lnTo>
                <a:lnTo>
                  <a:pt x="247389" y="247389"/>
                </a:lnTo>
                <a:lnTo>
                  <a:pt x="0" y="247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320515">
            <a:off x="15499465" y="196306"/>
            <a:ext cx="3975356" cy="6974309"/>
          </a:xfrm>
          <a:custGeom>
            <a:avLst/>
            <a:gdLst/>
            <a:ahLst/>
            <a:cxnLst/>
            <a:rect r="r" b="b" t="t" l="l"/>
            <a:pathLst>
              <a:path h="6974309" w="3975356">
                <a:moveTo>
                  <a:pt x="0" y="0"/>
                </a:moveTo>
                <a:lnTo>
                  <a:pt x="3975356" y="0"/>
                </a:lnTo>
                <a:lnTo>
                  <a:pt x="3975356" y="6974309"/>
                </a:lnTo>
                <a:lnTo>
                  <a:pt x="0" y="6974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03752" y="4929387"/>
            <a:ext cx="2911221" cy="8229600"/>
          </a:xfrm>
          <a:custGeom>
            <a:avLst/>
            <a:gdLst/>
            <a:ahLst/>
            <a:cxnLst/>
            <a:rect r="r" b="b" t="t" l="l"/>
            <a:pathLst>
              <a:path h="8229600" w="2911221">
                <a:moveTo>
                  <a:pt x="0" y="0"/>
                </a:moveTo>
                <a:lnTo>
                  <a:pt x="2911221" y="0"/>
                </a:lnTo>
                <a:lnTo>
                  <a:pt x="29112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50634" y="580277"/>
            <a:ext cx="1360103" cy="1360103"/>
          </a:xfrm>
          <a:custGeom>
            <a:avLst/>
            <a:gdLst/>
            <a:ahLst/>
            <a:cxnLst/>
            <a:rect r="r" b="b" t="t" l="l"/>
            <a:pathLst>
              <a:path h="1360103" w="1360103">
                <a:moveTo>
                  <a:pt x="0" y="0"/>
                </a:moveTo>
                <a:lnTo>
                  <a:pt x="1360103" y="0"/>
                </a:lnTo>
                <a:lnTo>
                  <a:pt x="1360103" y="1360103"/>
                </a:lnTo>
                <a:lnTo>
                  <a:pt x="0" y="1360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49118" y="2940608"/>
            <a:ext cx="7660600" cy="3813524"/>
          </a:xfrm>
          <a:custGeom>
            <a:avLst/>
            <a:gdLst/>
            <a:ahLst/>
            <a:cxnLst/>
            <a:rect r="r" b="b" t="t" l="l"/>
            <a:pathLst>
              <a:path h="3813524" w="7660600">
                <a:moveTo>
                  <a:pt x="0" y="0"/>
                </a:moveTo>
                <a:lnTo>
                  <a:pt x="7660600" y="0"/>
                </a:lnTo>
                <a:lnTo>
                  <a:pt x="7660600" y="3813525"/>
                </a:lnTo>
                <a:lnTo>
                  <a:pt x="0" y="3813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74" t="0" r="-3606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7145" y="7113416"/>
            <a:ext cx="5982997" cy="2718152"/>
          </a:xfrm>
          <a:custGeom>
            <a:avLst/>
            <a:gdLst/>
            <a:ahLst/>
            <a:cxnLst/>
            <a:rect r="r" b="b" t="t" l="l"/>
            <a:pathLst>
              <a:path h="2718152" w="5982997">
                <a:moveTo>
                  <a:pt x="0" y="0"/>
                </a:moveTo>
                <a:lnTo>
                  <a:pt x="5982997" y="0"/>
                </a:lnTo>
                <a:lnTo>
                  <a:pt x="5982997" y="2718152"/>
                </a:lnTo>
                <a:lnTo>
                  <a:pt x="0" y="27181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886" t="-16876" r="-11501" b="-455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390666" y="884782"/>
            <a:ext cx="36519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511629" y="861320"/>
            <a:ext cx="4968968" cy="107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6"/>
              </a:lnSpc>
            </a:pPr>
            <a:r>
              <a:rPr lang="en-US" sz="7602">
                <a:solidFill>
                  <a:srgbClr val="727444"/>
                </a:solidFill>
                <a:latin typeface="Some Time Later"/>
              </a:rPr>
              <a:t>Volkswagen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94830" y="3174781"/>
            <a:ext cx="6032130" cy="51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662">
                <a:solidFill>
                  <a:srgbClr val="E4E4D0"/>
                </a:solidFill>
                <a:latin typeface="Jua"/>
              </a:rPr>
              <a:t>Scandal came out in 2014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94876" y="6133305"/>
            <a:ext cx="5762056" cy="9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662">
                <a:solidFill>
                  <a:srgbClr val="E4E4D0"/>
                </a:solidFill>
                <a:latin typeface="Jua"/>
              </a:rPr>
              <a:t>Company made several changes to its working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02021" y="4144507"/>
            <a:ext cx="3964792" cy="51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662">
                <a:solidFill>
                  <a:srgbClr val="E4E4D0"/>
                </a:solidFill>
                <a:latin typeface="Jua"/>
              </a:rPr>
              <a:t>Defeat device installed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94876" y="7299496"/>
            <a:ext cx="6982903" cy="51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662">
                <a:solidFill>
                  <a:srgbClr val="E4E4D0"/>
                </a:solidFill>
                <a:latin typeface="Jua"/>
              </a:rPr>
              <a:t>Deceptive manipulation technique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02021" y="5162719"/>
            <a:ext cx="6217748" cy="51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662">
                <a:solidFill>
                  <a:srgbClr val="E4E4D0"/>
                </a:solidFill>
                <a:latin typeface="Jua"/>
              </a:rPr>
              <a:t>Company was fined $30 billion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327" y="3894118"/>
            <a:ext cx="8171302" cy="4450247"/>
            <a:chOff x="0" y="0"/>
            <a:chExt cx="2418841" cy="1317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841" cy="1317347"/>
            </a:xfrm>
            <a:custGeom>
              <a:avLst/>
              <a:gdLst/>
              <a:ahLst/>
              <a:cxnLst/>
              <a:rect r="r" b="b" t="t" l="l"/>
              <a:pathLst>
                <a:path h="1317347" w="2418841">
                  <a:moveTo>
                    <a:pt x="27476" y="0"/>
                  </a:moveTo>
                  <a:lnTo>
                    <a:pt x="2391364" y="0"/>
                  </a:lnTo>
                  <a:cubicBezTo>
                    <a:pt x="2406539" y="0"/>
                    <a:pt x="2418841" y="12301"/>
                    <a:pt x="2418841" y="27476"/>
                  </a:cubicBezTo>
                  <a:lnTo>
                    <a:pt x="2418841" y="1289871"/>
                  </a:lnTo>
                  <a:cubicBezTo>
                    <a:pt x="2418841" y="1305045"/>
                    <a:pt x="2406539" y="1317347"/>
                    <a:pt x="2391364" y="1317347"/>
                  </a:cubicBezTo>
                  <a:lnTo>
                    <a:pt x="27476" y="1317347"/>
                  </a:lnTo>
                  <a:cubicBezTo>
                    <a:pt x="12301" y="1317347"/>
                    <a:pt x="0" y="1305045"/>
                    <a:pt x="0" y="1289871"/>
                  </a:cubicBezTo>
                  <a:lnTo>
                    <a:pt x="0" y="27476"/>
                  </a:lnTo>
                  <a:cubicBezTo>
                    <a:pt x="0" y="12301"/>
                    <a:pt x="12301" y="0"/>
                    <a:pt x="27476" y="0"/>
                  </a:cubicBezTo>
                  <a:close/>
                </a:path>
              </a:pathLst>
            </a:custGeom>
            <a:solidFill>
              <a:srgbClr val="E4E4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18841" cy="1364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02748">
            <a:off x="14935162" y="652478"/>
            <a:ext cx="2823044" cy="1767932"/>
          </a:xfrm>
          <a:custGeom>
            <a:avLst/>
            <a:gdLst/>
            <a:ahLst/>
            <a:cxnLst/>
            <a:rect r="r" b="b" t="t" l="l"/>
            <a:pathLst>
              <a:path h="1767932" w="2823044">
                <a:moveTo>
                  <a:pt x="0" y="0"/>
                </a:moveTo>
                <a:lnTo>
                  <a:pt x="2823044" y="0"/>
                </a:lnTo>
                <a:lnTo>
                  <a:pt x="2823044" y="1767931"/>
                </a:lnTo>
                <a:lnTo>
                  <a:pt x="0" y="1767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42273">
            <a:off x="800724" y="272676"/>
            <a:ext cx="2096491" cy="2158549"/>
          </a:xfrm>
          <a:custGeom>
            <a:avLst/>
            <a:gdLst/>
            <a:ahLst/>
            <a:cxnLst/>
            <a:rect r="r" b="b" t="t" l="l"/>
            <a:pathLst>
              <a:path h="2158549" w="2096491">
                <a:moveTo>
                  <a:pt x="0" y="0"/>
                </a:moveTo>
                <a:lnTo>
                  <a:pt x="2096490" y="0"/>
                </a:lnTo>
                <a:lnTo>
                  <a:pt x="2096490" y="2158549"/>
                </a:lnTo>
                <a:lnTo>
                  <a:pt x="0" y="2158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55771" y="837682"/>
            <a:ext cx="3329354" cy="1664677"/>
          </a:xfrm>
          <a:custGeom>
            <a:avLst/>
            <a:gdLst/>
            <a:ahLst/>
            <a:cxnLst/>
            <a:rect r="r" b="b" t="t" l="l"/>
            <a:pathLst>
              <a:path h="1664677" w="3329354">
                <a:moveTo>
                  <a:pt x="0" y="0"/>
                </a:moveTo>
                <a:lnTo>
                  <a:pt x="3329353" y="0"/>
                </a:lnTo>
                <a:lnTo>
                  <a:pt x="3329353" y="1664677"/>
                </a:lnTo>
                <a:lnTo>
                  <a:pt x="0" y="1664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99263">
            <a:off x="1057055" y="4380445"/>
            <a:ext cx="420479" cy="347947"/>
          </a:xfrm>
          <a:custGeom>
            <a:avLst/>
            <a:gdLst/>
            <a:ahLst/>
            <a:cxnLst/>
            <a:rect r="r" b="b" t="t" l="l"/>
            <a:pathLst>
              <a:path h="347947" w="420479">
                <a:moveTo>
                  <a:pt x="0" y="0"/>
                </a:moveTo>
                <a:lnTo>
                  <a:pt x="420480" y="0"/>
                </a:lnTo>
                <a:lnTo>
                  <a:pt x="420480" y="347947"/>
                </a:lnTo>
                <a:lnTo>
                  <a:pt x="0" y="347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199263">
            <a:off x="1057055" y="5580473"/>
            <a:ext cx="420479" cy="347947"/>
          </a:xfrm>
          <a:custGeom>
            <a:avLst/>
            <a:gdLst/>
            <a:ahLst/>
            <a:cxnLst/>
            <a:rect r="r" b="b" t="t" l="l"/>
            <a:pathLst>
              <a:path h="347947" w="420479">
                <a:moveTo>
                  <a:pt x="0" y="0"/>
                </a:moveTo>
                <a:lnTo>
                  <a:pt x="420480" y="0"/>
                </a:lnTo>
                <a:lnTo>
                  <a:pt x="420480" y="347947"/>
                </a:lnTo>
                <a:lnTo>
                  <a:pt x="0" y="347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377797" y="3391351"/>
            <a:ext cx="8239323" cy="5455781"/>
          </a:xfrm>
          <a:custGeom>
            <a:avLst/>
            <a:gdLst/>
            <a:ahLst/>
            <a:cxnLst/>
            <a:rect r="r" b="b" t="t" l="l"/>
            <a:pathLst>
              <a:path h="5455781" w="8239323">
                <a:moveTo>
                  <a:pt x="0" y="0"/>
                </a:moveTo>
                <a:lnTo>
                  <a:pt x="8239324" y="0"/>
                </a:lnTo>
                <a:lnTo>
                  <a:pt x="8239324" y="5455781"/>
                </a:lnTo>
                <a:lnTo>
                  <a:pt x="0" y="54557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7" t="0" r="-1267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09740" y="1348436"/>
            <a:ext cx="4633675" cy="115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8189">
                <a:solidFill>
                  <a:srgbClr val="E4E4D0"/>
                </a:solidFill>
                <a:latin typeface="Some Time Later"/>
              </a:rPr>
              <a:t>Ryanair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1575" y="4254258"/>
            <a:ext cx="6861451" cy="980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9F785A"/>
                </a:solidFill>
                <a:latin typeface="Jua"/>
              </a:rPr>
              <a:t>Accused of greenwashing by Advertising Standard Authority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1575" y="6377121"/>
            <a:ext cx="3478666" cy="51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9F785A"/>
                </a:solidFill>
                <a:latin typeface="Jua"/>
              </a:rPr>
              <a:t>Fly greener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1575" y="5454286"/>
            <a:ext cx="6861451" cy="51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9F785A"/>
                </a:solidFill>
                <a:latin typeface="Jua"/>
              </a:rPr>
              <a:t>“Europes lowest fairs, lowest emission Airline”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199263">
            <a:off x="1057055" y="6530748"/>
            <a:ext cx="420479" cy="347947"/>
          </a:xfrm>
          <a:custGeom>
            <a:avLst/>
            <a:gdLst/>
            <a:ahLst/>
            <a:cxnLst/>
            <a:rect r="r" b="b" t="t" l="l"/>
            <a:pathLst>
              <a:path h="347947" w="420479">
                <a:moveTo>
                  <a:pt x="0" y="0"/>
                </a:moveTo>
                <a:lnTo>
                  <a:pt x="420480" y="0"/>
                </a:lnTo>
                <a:lnTo>
                  <a:pt x="420480" y="347947"/>
                </a:lnTo>
                <a:lnTo>
                  <a:pt x="0" y="347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199263">
            <a:off x="1057055" y="7354784"/>
            <a:ext cx="420479" cy="347947"/>
          </a:xfrm>
          <a:custGeom>
            <a:avLst/>
            <a:gdLst/>
            <a:ahLst/>
            <a:cxnLst/>
            <a:rect r="r" b="b" t="t" l="l"/>
            <a:pathLst>
              <a:path h="347947" w="420479">
                <a:moveTo>
                  <a:pt x="0" y="0"/>
                </a:moveTo>
                <a:lnTo>
                  <a:pt x="420480" y="0"/>
                </a:lnTo>
                <a:lnTo>
                  <a:pt x="420480" y="347946"/>
                </a:lnTo>
                <a:lnTo>
                  <a:pt x="0" y="347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721575" y="7228596"/>
            <a:ext cx="6861451" cy="51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9F785A"/>
                </a:solidFill>
                <a:latin typeface="Jua"/>
              </a:rPr>
              <a:t>Consequences for this action by the company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49429" y="3798589"/>
            <a:ext cx="8758447" cy="5459711"/>
            <a:chOff x="0" y="0"/>
            <a:chExt cx="2645643" cy="1649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45643" cy="1649202"/>
            </a:xfrm>
            <a:custGeom>
              <a:avLst/>
              <a:gdLst/>
              <a:ahLst/>
              <a:cxnLst/>
              <a:rect r="r" b="b" t="t" l="l"/>
              <a:pathLst>
                <a:path h="1649202" w="2645643">
                  <a:moveTo>
                    <a:pt x="45081" y="0"/>
                  </a:moveTo>
                  <a:lnTo>
                    <a:pt x="2600562" y="0"/>
                  </a:lnTo>
                  <a:cubicBezTo>
                    <a:pt x="2612518" y="0"/>
                    <a:pt x="2623985" y="4750"/>
                    <a:pt x="2632439" y="13204"/>
                  </a:cubicBezTo>
                  <a:cubicBezTo>
                    <a:pt x="2640894" y="21658"/>
                    <a:pt x="2645643" y="33125"/>
                    <a:pt x="2645643" y="45081"/>
                  </a:cubicBezTo>
                  <a:lnTo>
                    <a:pt x="2645643" y="1604121"/>
                  </a:lnTo>
                  <a:cubicBezTo>
                    <a:pt x="2645643" y="1616077"/>
                    <a:pt x="2640894" y="1627544"/>
                    <a:pt x="2632439" y="1635998"/>
                  </a:cubicBezTo>
                  <a:cubicBezTo>
                    <a:pt x="2623985" y="1644452"/>
                    <a:pt x="2612518" y="1649202"/>
                    <a:pt x="2600562" y="1649202"/>
                  </a:cubicBezTo>
                  <a:lnTo>
                    <a:pt x="45081" y="1649202"/>
                  </a:lnTo>
                  <a:cubicBezTo>
                    <a:pt x="33125" y="1649202"/>
                    <a:pt x="21658" y="1644452"/>
                    <a:pt x="13204" y="1635998"/>
                  </a:cubicBezTo>
                  <a:cubicBezTo>
                    <a:pt x="4750" y="1627544"/>
                    <a:pt x="0" y="1616077"/>
                    <a:pt x="0" y="1604121"/>
                  </a:cubicBezTo>
                  <a:lnTo>
                    <a:pt x="0" y="45081"/>
                  </a:lnTo>
                  <a:cubicBezTo>
                    <a:pt x="0" y="33125"/>
                    <a:pt x="4750" y="21658"/>
                    <a:pt x="13204" y="13204"/>
                  </a:cubicBezTo>
                  <a:cubicBezTo>
                    <a:pt x="21658" y="4750"/>
                    <a:pt x="33125" y="0"/>
                    <a:pt x="45081" y="0"/>
                  </a:cubicBezTo>
                  <a:close/>
                </a:path>
              </a:pathLst>
            </a:custGeom>
            <a:solidFill>
              <a:srgbClr val="F4B27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45643" cy="1696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32469" y="6459494"/>
            <a:ext cx="2872166" cy="6509159"/>
          </a:xfrm>
          <a:custGeom>
            <a:avLst/>
            <a:gdLst/>
            <a:ahLst/>
            <a:cxnLst/>
            <a:rect r="r" b="b" t="t" l="l"/>
            <a:pathLst>
              <a:path h="6509159" w="2872166">
                <a:moveTo>
                  <a:pt x="0" y="0"/>
                </a:moveTo>
                <a:lnTo>
                  <a:pt x="2872166" y="0"/>
                </a:lnTo>
                <a:lnTo>
                  <a:pt x="2872166" y="6509159"/>
                </a:lnTo>
                <a:lnTo>
                  <a:pt x="0" y="650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9263">
            <a:off x="8018546" y="4305242"/>
            <a:ext cx="366618" cy="303377"/>
          </a:xfrm>
          <a:custGeom>
            <a:avLst/>
            <a:gdLst/>
            <a:ahLst/>
            <a:cxnLst/>
            <a:rect r="r" b="b" t="t" l="l"/>
            <a:pathLst>
              <a:path h="303377" w="366618">
                <a:moveTo>
                  <a:pt x="0" y="0"/>
                </a:moveTo>
                <a:lnTo>
                  <a:pt x="366618" y="0"/>
                </a:lnTo>
                <a:lnTo>
                  <a:pt x="366618" y="303377"/>
                </a:lnTo>
                <a:lnTo>
                  <a:pt x="0" y="303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199263">
            <a:off x="8018546" y="8047629"/>
            <a:ext cx="366618" cy="303377"/>
          </a:xfrm>
          <a:custGeom>
            <a:avLst/>
            <a:gdLst/>
            <a:ahLst/>
            <a:cxnLst/>
            <a:rect r="r" b="b" t="t" l="l"/>
            <a:pathLst>
              <a:path h="303377" w="366618">
                <a:moveTo>
                  <a:pt x="0" y="0"/>
                </a:moveTo>
                <a:lnTo>
                  <a:pt x="366618" y="0"/>
                </a:lnTo>
                <a:lnTo>
                  <a:pt x="366618" y="303377"/>
                </a:lnTo>
                <a:lnTo>
                  <a:pt x="0" y="303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199263">
            <a:off x="8018546" y="5305625"/>
            <a:ext cx="366618" cy="303377"/>
          </a:xfrm>
          <a:custGeom>
            <a:avLst/>
            <a:gdLst/>
            <a:ahLst/>
            <a:cxnLst/>
            <a:rect r="r" b="b" t="t" l="l"/>
            <a:pathLst>
              <a:path h="303377" w="366618">
                <a:moveTo>
                  <a:pt x="0" y="0"/>
                </a:moveTo>
                <a:lnTo>
                  <a:pt x="366618" y="0"/>
                </a:lnTo>
                <a:lnTo>
                  <a:pt x="366618" y="303377"/>
                </a:lnTo>
                <a:lnTo>
                  <a:pt x="0" y="303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199263">
            <a:off x="8018546" y="6955518"/>
            <a:ext cx="366618" cy="303377"/>
          </a:xfrm>
          <a:custGeom>
            <a:avLst/>
            <a:gdLst/>
            <a:ahLst/>
            <a:cxnLst/>
            <a:rect r="r" b="b" t="t" l="l"/>
            <a:pathLst>
              <a:path h="303377" w="366618">
                <a:moveTo>
                  <a:pt x="0" y="0"/>
                </a:moveTo>
                <a:lnTo>
                  <a:pt x="366618" y="0"/>
                </a:lnTo>
                <a:lnTo>
                  <a:pt x="366618" y="303376"/>
                </a:lnTo>
                <a:lnTo>
                  <a:pt x="0" y="303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199263">
            <a:off x="8018546" y="5891228"/>
            <a:ext cx="366618" cy="303377"/>
          </a:xfrm>
          <a:custGeom>
            <a:avLst/>
            <a:gdLst/>
            <a:ahLst/>
            <a:cxnLst/>
            <a:rect r="r" b="b" t="t" l="l"/>
            <a:pathLst>
              <a:path h="303377" w="366618">
                <a:moveTo>
                  <a:pt x="0" y="0"/>
                </a:moveTo>
                <a:lnTo>
                  <a:pt x="366618" y="0"/>
                </a:lnTo>
                <a:lnTo>
                  <a:pt x="366618" y="303377"/>
                </a:lnTo>
                <a:lnTo>
                  <a:pt x="0" y="303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945173" y="727489"/>
            <a:ext cx="1618107" cy="1638333"/>
          </a:xfrm>
          <a:custGeom>
            <a:avLst/>
            <a:gdLst/>
            <a:ahLst/>
            <a:cxnLst/>
            <a:rect r="r" b="b" t="t" l="l"/>
            <a:pathLst>
              <a:path h="1638333" w="1618107">
                <a:moveTo>
                  <a:pt x="0" y="0"/>
                </a:moveTo>
                <a:lnTo>
                  <a:pt x="1618107" y="0"/>
                </a:lnTo>
                <a:lnTo>
                  <a:pt x="1618107" y="1638333"/>
                </a:lnTo>
                <a:lnTo>
                  <a:pt x="0" y="163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1643" y="3288935"/>
            <a:ext cx="5363252" cy="6341118"/>
          </a:xfrm>
          <a:custGeom>
            <a:avLst/>
            <a:gdLst/>
            <a:ahLst/>
            <a:cxnLst/>
            <a:rect r="r" b="b" t="t" l="l"/>
            <a:pathLst>
              <a:path h="6341118" w="5363252">
                <a:moveTo>
                  <a:pt x="0" y="0"/>
                </a:moveTo>
                <a:lnTo>
                  <a:pt x="5363252" y="0"/>
                </a:lnTo>
                <a:lnTo>
                  <a:pt x="5363252" y="6341118"/>
                </a:lnTo>
                <a:lnTo>
                  <a:pt x="0" y="6341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59778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27985" y="4185061"/>
            <a:ext cx="7574585" cy="9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794">
                <a:solidFill>
                  <a:srgbClr val="744F33"/>
                </a:solidFill>
                <a:latin typeface="Jua"/>
              </a:rPr>
              <a:t>In 2018, Starbucks took an initiative to remove plastic straws.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27985" y="6779034"/>
            <a:ext cx="7574585" cy="9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794">
                <a:solidFill>
                  <a:srgbClr val="744F33"/>
                </a:solidFill>
                <a:latin typeface="Jua"/>
              </a:rPr>
              <a:t>Harsh reality is that only about 9% of all plastic is recycled worldwide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13319" y="5178863"/>
            <a:ext cx="7589251" cy="49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794">
                <a:solidFill>
                  <a:srgbClr val="744F33"/>
                </a:solidFill>
                <a:latin typeface="Jua"/>
              </a:rPr>
              <a:t>Introduced straw less lids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27985" y="7933782"/>
            <a:ext cx="7574585" cy="9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794">
                <a:solidFill>
                  <a:srgbClr val="744F33"/>
                </a:solidFill>
                <a:latin typeface="Jua"/>
              </a:rPr>
              <a:t>Focus on recyclability, overshadows the more critical need to reduce plastic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13319" y="5782446"/>
            <a:ext cx="7589251" cy="9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794">
                <a:solidFill>
                  <a:srgbClr val="744F33"/>
                </a:solidFill>
                <a:latin typeface="Jua"/>
              </a:rPr>
              <a:t>New lids are made from a thicker type of plastic than the original combination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6485" y="1086749"/>
            <a:ext cx="4682052" cy="119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9"/>
              </a:lnSpc>
            </a:pPr>
            <a:r>
              <a:rPr lang="en-US" sz="8413">
                <a:solidFill>
                  <a:srgbClr val="727444"/>
                </a:solidFill>
                <a:latin typeface="Some Time Later"/>
              </a:rPr>
              <a:t>Starbucks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7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9954" y="3521378"/>
            <a:ext cx="9423766" cy="5255847"/>
            <a:chOff x="0" y="0"/>
            <a:chExt cx="8391724" cy="46802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1724" cy="4680254"/>
            </a:xfrm>
            <a:custGeom>
              <a:avLst/>
              <a:gdLst/>
              <a:ahLst/>
              <a:cxnLst/>
              <a:rect r="r" b="b" t="t" l="l"/>
              <a:pathLst>
                <a:path h="4680254" w="8391724">
                  <a:moveTo>
                    <a:pt x="23824" y="0"/>
                  </a:moveTo>
                  <a:lnTo>
                    <a:pt x="8367900" y="0"/>
                  </a:lnTo>
                  <a:cubicBezTo>
                    <a:pt x="8374218" y="0"/>
                    <a:pt x="8380278" y="2510"/>
                    <a:pt x="8384746" y="6978"/>
                  </a:cubicBezTo>
                  <a:cubicBezTo>
                    <a:pt x="8389214" y="11446"/>
                    <a:pt x="8391724" y="17506"/>
                    <a:pt x="8391724" y="23824"/>
                  </a:cubicBezTo>
                  <a:lnTo>
                    <a:pt x="8391724" y="4656429"/>
                  </a:lnTo>
                  <a:cubicBezTo>
                    <a:pt x="8391724" y="4669587"/>
                    <a:pt x="8381057" y="4680254"/>
                    <a:pt x="8367900" y="4680254"/>
                  </a:cubicBezTo>
                  <a:lnTo>
                    <a:pt x="23824" y="4680254"/>
                  </a:lnTo>
                  <a:cubicBezTo>
                    <a:pt x="10667" y="4680254"/>
                    <a:pt x="0" y="4669587"/>
                    <a:pt x="0" y="4656429"/>
                  </a:cubicBezTo>
                  <a:lnTo>
                    <a:pt x="0" y="23824"/>
                  </a:lnTo>
                  <a:cubicBezTo>
                    <a:pt x="0" y="10667"/>
                    <a:pt x="10667" y="0"/>
                    <a:pt x="23824" y="0"/>
                  </a:cubicBezTo>
                  <a:close/>
                </a:path>
              </a:pathLst>
            </a:custGeom>
            <a:solidFill>
              <a:srgbClr val="E4E4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391724" cy="4727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13024">
            <a:off x="180862" y="8079220"/>
            <a:ext cx="2747355" cy="1720531"/>
          </a:xfrm>
          <a:custGeom>
            <a:avLst/>
            <a:gdLst/>
            <a:ahLst/>
            <a:cxnLst/>
            <a:rect r="r" b="b" t="t" l="l"/>
            <a:pathLst>
              <a:path h="1720531" w="2747355">
                <a:moveTo>
                  <a:pt x="0" y="0"/>
                </a:moveTo>
                <a:lnTo>
                  <a:pt x="2747355" y="0"/>
                </a:lnTo>
                <a:lnTo>
                  <a:pt x="2747355" y="1720531"/>
                </a:lnTo>
                <a:lnTo>
                  <a:pt x="0" y="1720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7908" y="1028700"/>
            <a:ext cx="3730146" cy="1493515"/>
          </a:xfrm>
          <a:custGeom>
            <a:avLst/>
            <a:gdLst/>
            <a:ahLst/>
            <a:cxnLst/>
            <a:rect r="r" b="b" t="t" l="l"/>
            <a:pathLst>
              <a:path h="1493515" w="3730146">
                <a:moveTo>
                  <a:pt x="0" y="0"/>
                </a:moveTo>
                <a:lnTo>
                  <a:pt x="3730146" y="0"/>
                </a:lnTo>
                <a:lnTo>
                  <a:pt x="3730146" y="1493515"/>
                </a:lnTo>
                <a:lnTo>
                  <a:pt x="0" y="1493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31612" y="773648"/>
            <a:ext cx="6908624" cy="4205263"/>
          </a:xfrm>
          <a:custGeom>
            <a:avLst/>
            <a:gdLst/>
            <a:ahLst/>
            <a:cxnLst/>
            <a:rect r="r" b="b" t="t" l="l"/>
            <a:pathLst>
              <a:path h="4205263" w="6908624">
                <a:moveTo>
                  <a:pt x="0" y="0"/>
                </a:moveTo>
                <a:lnTo>
                  <a:pt x="6908624" y="0"/>
                </a:lnTo>
                <a:lnTo>
                  <a:pt x="6908624" y="4205264"/>
                </a:lnTo>
                <a:lnTo>
                  <a:pt x="0" y="4205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56" r="0" b="-115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31612" y="5549277"/>
            <a:ext cx="6908624" cy="4295164"/>
          </a:xfrm>
          <a:custGeom>
            <a:avLst/>
            <a:gdLst/>
            <a:ahLst/>
            <a:cxnLst/>
            <a:rect r="r" b="b" t="t" l="l"/>
            <a:pathLst>
              <a:path h="4295164" w="6908624">
                <a:moveTo>
                  <a:pt x="0" y="0"/>
                </a:moveTo>
                <a:lnTo>
                  <a:pt x="6908624" y="0"/>
                </a:lnTo>
                <a:lnTo>
                  <a:pt x="6908624" y="4295164"/>
                </a:lnTo>
                <a:lnTo>
                  <a:pt x="0" y="4295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4540" y="3796162"/>
            <a:ext cx="8414595" cy="4649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66" indent="-339633" lvl="1">
              <a:lnSpc>
                <a:spcPts val="3618"/>
              </a:lnSpc>
              <a:buFont typeface="Arial"/>
              <a:buChar char="•"/>
            </a:pPr>
            <a:r>
              <a:rPr lang="en-US" sz="3146">
                <a:solidFill>
                  <a:srgbClr val="9F785A"/>
                </a:solidFill>
                <a:latin typeface="Jua"/>
              </a:rPr>
              <a:t>Ikea has practiced a selective and inaccurate disclosure strategy.</a:t>
            </a:r>
          </a:p>
          <a:p>
            <a:pPr algn="l" marL="679266" indent="-339633" lvl="1">
              <a:lnSpc>
                <a:spcPts val="3618"/>
              </a:lnSpc>
              <a:buFont typeface="Arial"/>
              <a:buChar char="•"/>
            </a:pPr>
            <a:r>
              <a:rPr lang="en-US" sz="3146">
                <a:solidFill>
                  <a:srgbClr val="9F785A"/>
                </a:solidFill>
                <a:latin typeface="Jua"/>
              </a:rPr>
              <a:t>Ikea is linked to illegal logging activities in Russia’s protected boreal forests.</a:t>
            </a:r>
          </a:p>
          <a:p>
            <a:pPr algn="l" marL="679266" indent="-339633" lvl="1">
              <a:lnSpc>
                <a:spcPts val="3618"/>
              </a:lnSpc>
              <a:buFont typeface="Arial"/>
              <a:buChar char="•"/>
            </a:pPr>
            <a:r>
              <a:rPr lang="en-US" sz="3146">
                <a:solidFill>
                  <a:srgbClr val="9F785A"/>
                </a:solidFill>
                <a:latin typeface="Jua"/>
              </a:rPr>
              <a:t>Bakurov’s enterprises have been implicated in harvesting approximately 2.16 million cubic meters of wood from protected forests.</a:t>
            </a:r>
          </a:p>
          <a:p>
            <a:pPr algn="l" marL="679266" indent="-339633" lvl="1">
              <a:lnSpc>
                <a:spcPts val="3618"/>
              </a:lnSpc>
              <a:buFont typeface="Arial"/>
              <a:buChar char="•"/>
            </a:pPr>
            <a:r>
              <a:rPr lang="en-US" sz="3146">
                <a:solidFill>
                  <a:srgbClr val="9F785A"/>
                </a:solidFill>
                <a:latin typeface="Jua"/>
              </a:rPr>
              <a:t>Ikea denied any wrongdoing and stated that the wood was “legally harvested”.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2407" y="3112955"/>
            <a:ext cx="6930484" cy="5270784"/>
            <a:chOff x="0" y="0"/>
            <a:chExt cx="5350773" cy="40693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0773" cy="4069379"/>
            </a:xfrm>
            <a:custGeom>
              <a:avLst/>
              <a:gdLst/>
              <a:ahLst/>
              <a:cxnLst/>
              <a:rect r="r" b="b" t="t" l="l"/>
              <a:pathLst>
                <a:path h="4069379" w="5350773">
                  <a:moveTo>
                    <a:pt x="32395" y="0"/>
                  </a:moveTo>
                  <a:lnTo>
                    <a:pt x="5318377" y="0"/>
                  </a:lnTo>
                  <a:cubicBezTo>
                    <a:pt x="5326969" y="0"/>
                    <a:pt x="5335209" y="3413"/>
                    <a:pt x="5341284" y="9488"/>
                  </a:cubicBezTo>
                  <a:cubicBezTo>
                    <a:pt x="5347360" y="15564"/>
                    <a:pt x="5350773" y="23804"/>
                    <a:pt x="5350773" y="32395"/>
                  </a:cubicBezTo>
                  <a:lnTo>
                    <a:pt x="5350773" y="4036983"/>
                  </a:lnTo>
                  <a:cubicBezTo>
                    <a:pt x="5350773" y="4045575"/>
                    <a:pt x="5347360" y="4053815"/>
                    <a:pt x="5341284" y="4059890"/>
                  </a:cubicBezTo>
                  <a:cubicBezTo>
                    <a:pt x="5335209" y="4065966"/>
                    <a:pt x="5326969" y="4069379"/>
                    <a:pt x="5318377" y="4069379"/>
                  </a:cubicBezTo>
                  <a:lnTo>
                    <a:pt x="32395" y="4069379"/>
                  </a:lnTo>
                  <a:cubicBezTo>
                    <a:pt x="23804" y="4069379"/>
                    <a:pt x="15564" y="4065966"/>
                    <a:pt x="9488" y="4059890"/>
                  </a:cubicBezTo>
                  <a:cubicBezTo>
                    <a:pt x="3413" y="4053815"/>
                    <a:pt x="0" y="4045575"/>
                    <a:pt x="0" y="4036983"/>
                  </a:cubicBezTo>
                  <a:lnTo>
                    <a:pt x="0" y="32395"/>
                  </a:lnTo>
                  <a:cubicBezTo>
                    <a:pt x="0" y="23804"/>
                    <a:pt x="3413" y="15564"/>
                    <a:pt x="9488" y="9488"/>
                  </a:cubicBezTo>
                  <a:cubicBezTo>
                    <a:pt x="15564" y="3413"/>
                    <a:pt x="23804" y="0"/>
                    <a:pt x="32395" y="0"/>
                  </a:cubicBezTo>
                  <a:close/>
                </a:path>
              </a:pathLst>
            </a:custGeom>
            <a:solidFill>
              <a:srgbClr val="727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50773" cy="4117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94763" y="3343705"/>
            <a:ext cx="6196856" cy="462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837" indent="-281418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E4E4D0"/>
                </a:solidFill>
                <a:latin typeface="Jua"/>
              </a:rPr>
              <a:t>Amazon employees filed a resolution in December 2018</a:t>
            </a:r>
          </a:p>
          <a:p>
            <a:pPr algn="l" marL="562837" indent="-281418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E4E4D0"/>
                </a:solidFill>
                <a:latin typeface="Jua"/>
              </a:rPr>
              <a:t>Launched Shipment zero program to reduce carbon emissions</a:t>
            </a:r>
          </a:p>
          <a:p>
            <a:pPr algn="l" marL="562837" indent="-281418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E4E4D0"/>
                </a:solidFill>
                <a:latin typeface="Jua"/>
              </a:rPr>
              <a:t>Amazon promised to achieve Net carbon zero by 2040</a:t>
            </a:r>
          </a:p>
          <a:p>
            <a:pPr algn="l" marL="562837" indent="-281418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E4E4D0"/>
                </a:solidFill>
                <a:latin typeface="Jua"/>
              </a:rPr>
              <a:t>Company silently cancelled the shipment zero program </a:t>
            </a:r>
          </a:p>
          <a:p>
            <a:pPr algn="l" marL="562837" indent="-281418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E4E4D0"/>
                </a:solidFill>
                <a:latin typeface="Jua"/>
              </a:rPr>
              <a:t>Carbon emissions have alarmingly elevated by using 40%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1989120" y="3995768"/>
            <a:ext cx="8150656" cy="8775942"/>
          </a:xfrm>
          <a:custGeom>
            <a:avLst/>
            <a:gdLst/>
            <a:ahLst/>
            <a:cxnLst/>
            <a:rect r="r" b="b" t="t" l="l"/>
            <a:pathLst>
              <a:path h="8775942" w="8150656">
                <a:moveTo>
                  <a:pt x="8150656" y="0"/>
                </a:moveTo>
                <a:lnTo>
                  <a:pt x="0" y="0"/>
                </a:lnTo>
                <a:lnTo>
                  <a:pt x="0" y="8775941"/>
                </a:lnTo>
                <a:lnTo>
                  <a:pt x="8150656" y="8775941"/>
                </a:lnTo>
                <a:lnTo>
                  <a:pt x="815065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30990"/>
            <a:ext cx="7299225" cy="3915490"/>
          </a:xfrm>
          <a:custGeom>
            <a:avLst/>
            <a:gdLst/>
            <a:ahLst/>
            <a:cxnLst/>
            <a:rect r="r" b="b" t="t" l="l"/>
            <a:pathLst>
              <a:path h="3915490" w="7299225">
                <a:moveTo>
                  <a:pt x="0" y="0"/>
                </a:moveTo>
                <a:lnTo>
                  <a:pt x="7299225" y="0"/>
                </a:lnTo>
                <a:lnTo>
                  <a:pt x="7299225" y="3915490"/>
                </a:lnTo>
                <a:lnTo>
                  <a:pt x="0" y="3915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6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85008" y="5710897"/>
            <a:ext cx="5786609" cy="3666174"/>
          </a:xfrm>
          <a:custGeom>
            <a:avLst/>
            <a:gdLst/>
            <a:ahLst/>
            <a:cxnLst/>
            <a:rect r="r" b="b" t="t" l="l"/>
            <a:pathLst>
              <a:path h="3666174" w="5786609">
                <a:moveTo>
                  <a:pt x="0" y="0"/>
                </a:moveTo>
                <a:lnTo>
                  <a:pt x="5786609" y="0"/>
                </a:lnTo>
                <a:lnTo>
                  <a:pt x="5786609" y="3666174"/>
                </a:lnTo>
                <a:lnTo>
                  <a:pt x="0" y="3666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39412" y="1028700"/>
            <a:ext cx="5107558" cy="1539564"/>
          </a:xfrm>
          <a:custGeom>
            <a:avLst/>
            <a:gdLst/>
            <a:ahLst/>
            <a:cxnLst/>
            <a:rect r="r" b="b" t="t" l="l"/>
            <a:pathLst>
              <a:path h="1539564" w="5107558">
                <a:moveTo>
                  <a:pt x="0" y="0"/>
                </a:moveTo>
                <a:lnTo>
                  <a:pt x="5107558" y="0"/>
                </a:lnTo>
                <a:lnTo>
                  <a:pt x="5107558" y="1539564"/>
                </a:lnTo>
                <a:lnTo>
                  <a:pt x="0" y="1539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DAGAh09XoD4</dc:identifier>
  <dcterms:modified xsi:type="dcterms:W3CDTF">2011-08-01T06:04:30Z</dcterms:modified>
  <cp:revision>1</cp:revision>
  <dc:title>Group 3 of 2 - FINAL PROJECT - DSCI 5330 - PPT</dc:title>
</cp:coreProperties>
</file>